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ultiurok.ru/files/urok-po-russkomu-iazyku-3-klass-urok-putieshiestvi.html" TargetMode="External"/><Relationship Id="rId2" Type="http://schemas.openxmlformats.org/officeDocument/2006/relationships/hyperlink" Target="http://www.7gy.ru/component/tags/tag/russkij-yazyk-nachalnoj-shkoly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mirror.vsibiri.info/interneturok.ru/ru/school/russian/ege/podgotovka-k-ege/a14-pravopisanie-glasnyh-v-korne-slova-seconds=0.htm" TargetMode="External"/><Relationship Id="rId5" Type="http://schemas.openxmlformats.org/officeDocument/2006/relationships/hyperlink" Target="https://helytdf.blogspot.com.by/p/blog-page_51.html" TargetMode="External"/><Relationship Id="rId4" Type="http://schemas.openxmlformats.org/officeDocument/2006/relationships/hyperlink" Target="https://www.metod-kopilka.ru/otkritiy-urok-po-russkomu-yaziku-na-temu-pravopisanie-bezudarnih-glasnih-v-korne-slova-61507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276872"/>
            <a:ext cx="7850098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Правописание </a:t>
            </a:r>
          </a:p>
          <a:p>
            <a:pPr algn="ctr"/>
            <a:r>
              <a:rPr lang="ru-RU" sz="66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безударных гласных </a:t>
            </a:r>
            <a:endParaRPr lang="ru-RU" sz="6600" i="1" dirty="0"/>
          </a:p>
        </p:txBody>
      </p:sp>
      <p:pic>
        <p:nvPicPr>
          <p:cNvPr id="3" name="Рисунок 2" descr="c54f4ab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4437112"/>
            <a:ext cx="1508168" cy="1365145"/>
          </a:xfrm>
          <a:prstGeom prst="rect">
            <a:avLst/>
          </a:prstGeom>
        </p:spPr>
      </p:pic>
      <p:pic>
        <p:nvPicPr>
          <p:cNvPr id="4" name="Рисунок 3" descr="18af446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958774">
            <a:off x="4085890" y="4453119"/>
            <a:ext cx="1401614" cy="1428535"/>
          </a:xfrm>
          <a:prstGeom prst="rect">
            <a:avLst/>
          </a:prstGeom>
        </p:spPr>
      </p:pic>
      <p:pic>
        <p:nvPicPr>
          <p:cNvPr id="5" name="Рисунок 4" descr="86a6f20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2060848"/>
            <a:ext cx="1173293" cy="1382895"/>
          </a:xfrm>
          <a:prstGeom prst="rect">
            <a:avLst/>
          </a:prstGeom>
        </p:spPr>
      </p:pic>
      <p:pic>
        <p:nvPicPr>
          <p:cNvPr id="6" name="Рисунок 5" descr="8178fe2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2132856"/>
            <a:ext cx="1415018" cy="135318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61552" y="620688"/>
            <a:ext cx="7326044" cy="132343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Запоминалочки</a:t>
            </a:r>
            <a:endParaRPr lang="ru-RU" sz="8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899592" y="2708920"/>
            <a:ext cx="7139136" cy="298519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Безударный хитрый гласный: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Слышим мы его прекрасно.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 в письме какая буква?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Здесь поможет нам наука: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Гласный ставь под ударенье,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Чтоб развеять все сомненья!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755576" y="188640"/>
            <a:ext cx="7654072" cy="2536282"/>
            <a:chOff x="1454648" y="908259"/>
            <a:chExt cx="6383902" cy="323512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694882" y="908259"/>
              <a:ext cx="6143668" cy="20021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3200" b="1" dirty="0">
                  <a:solidFill>
                    <a:srgbClr val="FF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Безударных гласных пять,</a:t>
              </a:r>
              <a:endPara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 eaLnBrk="0" hangingPunct="0"/>
              <a:r>
                <a:rPr lang="ru-RU" sz="3200" b="1" dirty="0">
                  <a:solidFill>
                    <a:srgbClr val="FF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Тех, что нужно повторять. </a:t>
              </a:r>
            </a:p>
            <a:p>
              <a:pPr lvl="0" algn="ctr" eaLnBrk="0" hangingPunct="0"/>
              <a:r>
                <a:rPr lang="ru-RU" sz="3200" b="1" dirty="0">
                  <a:solidFill>
                    <a:srgbClr val="FF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Вы запомните, друзья,</a:t>
              </a:r>
              <a:r>
                <a:rPr lang="ru-RU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5" name="Пятно 1 4"/>
            <p:cNvSpPr/>
            <p:nvPr/>
          </p:nvSpPr>
          <p:spPr>
            <a:xfrm>
              <a:off x="1454648" y="2102294"/>
              <a:ext cx="1214446" cy="1214446"/>
            </a:xfrm>
            <a:prstGeom prst="irregularSeal1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rgbClr val="C00000"/>
                  </a:solidFill>
                </a:rPr>
                <a:t>а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Пятно 1 5"/>
            <p:cNvSpPr/>
            <p:nvPr/>
          </p:nvSpPr>
          <p:spPr>
            <a:xfrm>
              <a:off x="2595759" y="2837085"/>
              <a:ext cx="1214446" cy="1214446"/>
            </a:xfrm>
            <a:prstGeom prst="irregularSeal1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rgbClr val="C00000"/>
                  </a:solidFill>
                </a:rPr>
                <a:t>о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Пятно 1 6"/>
            <p:cNvSpPr/>
            <p:nvPr/>
          </p:nvSpPr>
          <p:spPr>
            <a:xfrm>
              <a:off x="3977105" y="2928934"/>
              <a:ext cx="1214446" cy="1214446"/>
            </a:xfrm>
            <a:prstGeom prst="irregularSeal1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rgbClr val="C00000"/>
                  </a:solidFill>
                </a:rPr>
                <a:t>е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Пятно 1 7"/>
            <p:cNvSpPr/>
            <p:nvPr/>
          </p:nvSpPr>
          <p:spPr>
            <a:xfrm>
              <a:off x="5298392" y="2928934"/>
              <a:ext cx="1214446" cy="1214446"/>
            </a:xfrm>
            <a:prstGeom prst="irregularSeal1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rgbClr val="C00000"/>
                  </a:solidFill>
                </a:rPr>
                <a:t>и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Пятно 1 8"/>
            <p:cNvSpPr/>
            <p:nvPr/>
          </p:nvSpPr>
          <p:spPr>
            <a:xfrm>
              <a:off x="6559620" y="2469690"/>
              <a:ext cx="1214446" cy="1214446"/>
            </a:xfrm>
            <a:prstGeom prst="irregularSeal1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rgbClr val="C00000"/>
                  </a:solidFill>
                </a:rPr>
                <a:t>я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8481" y="1"/>
            <a:ext cx="9312481" cy="697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99592" y="188640"/>
            <a:ext cx="7358114" cy="8640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Карточка – консультант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x-none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«Способы проверки безударной гласной»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28596" y="1000108"/>
            <a:ext cx="8715404" cy="585789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x-none" sz="24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Изменить форму числа:</a:t>
            </a:r>
            <a:endParaRPr kumimoji="0" lang="ru-RU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x-none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один – много (пчела – пчёлы)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x-none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много – один (моря – море)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x-none" sz="24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Подобрать однокоренное слово с уменьшительно-ласкательным значением:</a:t>
            </a:r>
            <a:endParaRPr kumimoji="0" lang="ru-RU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x-none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большой – маленький (глаза – глазик)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x-none" sz="24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Подобрать однокоренное слово:</a:t>
            </a:r>
            <a:endParaRPr kumimoji="0" lang="ru-RU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x-none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имя существительное (бегать – бег)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x-none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имя прилагательное (хитрец – хитрый)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x-none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глагол (письмо – пишет)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x-none" sz="24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Изменить форму глагола:</a:t>
            </a:r>
            <a:endParaRPr kumimoji="0" lang="ru-RU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x-none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настоящее – прошедшее (ползёт – полз)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x-none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прошедшее – настоящее (ходил – ходит)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300" r="4241"/>
          <a:stretch>
            <a:fillRect/>
          </a:stretch>
        </p:blipFill>
        <p:spPr bwMode="auto">
          <a:xfrm>
            <a:off x="323528" y="404664"/>
            <a:ext cx="8208912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-1157769" y="188913"/>
            <a:ext cx="10050249" cy="4380021"/>
            <a:chOff x="-849427" y="188913"/>
            <a:chExt cx="11059825" cy="4380021"/>
          </a:xfrm>
        </p:grpSpPr>
        <p:sp>
          <p:nvSpPr>
            <p:cNvPr id="2" name="Text Box 2"/>
            <p:cNvSpPr txBox="1">
              <a:spLocks noChangeArrowheads="1"/>
            </p:cNvSpPr>
            <p:nvPr/>
          </p:nvSpPr>
          <p:spPr bwMode="auto">
            <a:xfrm>
              <a:off x="-849427" y="188913"/>
              <a:ext cx="10915884" cy="144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          </a:t>
              </a:r>
              <a:r>
                <a:rPr lang="ru-RU" sz="44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Алгоритм </a:t>
              </a:r>
              <a:r>
                <a:rPr lang="ru-RU" sz="4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проверки </a:t>
              </a:r>
              <a:r>
                <a:rPr lang="ru-RU" sz="42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безударных</a:t>
              </a:r>
              <a:r>
                <a:rPr lang="ru-RU" sz="4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ru-RU" sz="4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гласных в корне слова</a:t>
              </a:r>
            </a:p>
          </p:txBody>
        </p:sp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780670" y="1628800"/>
              <a:ext cx="633931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4000" b="1" i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Определяю часть слова</a:t>
              </a:r>
            </a:p>
          </p:txBody>
        </p:sp>
        <p:sp>
          <p:nvSpPr>
            <p:cNvPr id="4" name="Text Box 6"/>
            <p:cNvSpPr txBox="1">
              <a:spLocks noChangeArrowheads="1"/>
            </p:cNvSpPr>
            <p:nvPr/>
          </p:nvSpPr>
          <p:spPr bwMode="auto">
            <a:xfrm>
              <a:off x="701429" y="2204864"/>
              <a:ext cx="950896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4000" b="1" i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Слышу в корне </a:t>
              </a:r>
              <a:r>
                <a:rPr lang="ru-RU" sz="4000" b="1" i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безударный</a:t>
              </a:r>
              <a:r>
                <a:rPr lang="en-US" sz="4000" b="1" i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4000" b="1" i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гласный</a:t>
              </a:r>
              <a:endPara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701429" y="2780928"/>
              <a:ext cx="6814761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4000" b="1" i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Ставлю его под ударение</a:t>
              </a:r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701429" y="3356992"/>
              <a:ext cx="507145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4000" b="1" i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Под ударением …</a:t>
              </a:r>
            </a:p>
          </p:txBody>
        </p: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622188" y="3861048"/>
              <a:ext cx="903352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4000" b="1" i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Пишу ту же гласную в </a:t>
              </a:r>
              <a:r>
                <a:rPr lang="ru-RU" sz="4000" b="1" i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корне </a:t>
              </a:r>
              <a:r>
                <a:rPr lang="ru-RU" sz="4000" b="1" i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слова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"/>
            <a:ext cx="8748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Способы проверки безударных</a:t>
            </a:r>
          </a:p>
          <a:p>
            <a:pPr algn="ctr"/>
            <a:r>
              <a:rPr lang="ru-RU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гласных в корне слова</a:t>
            </a:r>
          </a:p>
        </p:txBody>
      </p:sp>
      <p:graphicFrame>
        <p:nvGraphicFramePr>
          <p:cNvPr id="3" name="Group 3"/>
          <p:cNvGraphicFramePr>
            <a:graphicFrameLocks noGrp="1"/>
          </p:cNvGraphicFramePr>
          <p:nvPr/>
        </p:nvGraphicFramePr>
        <p:xfrm>
          <a:off x="611188" y="1484313"/>
          <a:ext cx="8281987" cy="5041726"/>
        </p:xfrm>
        <a:graphic>
          <a:graphicData uri="http://schemas.openxmlformats.org/drawingml/2006/table">
            <a:tbl>
              <a:tblPr/>
              <a:tblGrid>
                <a:gridCol w="3744912"/>
                <a:gridCol w="4537075"/>
              </a:tblGrid>
              <a:tr h="720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Группа 25"/>
          <p:cNvGrpSpPr/>
          <p:nvPr/>
        </p:nvGrpSpPr>
        <p:grpSpPr>
          <a:xfrm>
            <a:off x="395536" y="1484784"/>
            <a:ext cx="8568952" cy="4997068"/>
            <a:chOff x="931540" y="1716212"/>
            <a:chExt cx="8568952" cy="499706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931540" y="1716212"/>
              <a:ext cx="3786188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Подобрать другую форму  этого же слова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4675956" y="1860228"/>
              <a:ext cx="450056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Подобрать родственные слова</a:t>
              </a:r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1107504" y="3372396"/>
              <a:ext cx="371246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2. Много – один</a:t>
              </a:r>
            </a:p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п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руса - п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рус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1147192" y="2400300"/>
              <a:ext cx="374478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/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1. Один – много</a:t>
              </a:r>
            </a:p>
            <a:p>
              <a:pPr marL="342900" indent="-342900"/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лна - в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лны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1147192" y="4343400"/>
              <a:ext cx="3744788" cy="2369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3. По вопросу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Где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м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ря – в м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ре</a:t>
              </a:r>
              <a:endParaRPr lang="ru-RU" sz="7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ru-RU" sz="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Что делал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Что делает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  п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и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сал - п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и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шет</a:t>
              </a:r>
              <a:r>
                <a:rPr lang="ru-RU" sz="3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sp>
          <p:nvSpPr>
            <p:cNvPr id="20" name="Text Box 28"/>
            <p:cNvSpPr txBox="1">
              <a:spLocks noChangeArrowheads="1"/>
            </p:cNvSpPr>
            <p:nvPr/>
          </p:nvSpPr>
          <p:spPr bwMode="auto">
            <a:xfrm>
              <a:off x="4891980" y="2374900"/>
              <a:ext cx="439248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buFontTx/>
                <a:buAutoNum type="arabicPeriod"/>
              </a:pPr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Большой – маленький</a:t>
              </a:r>
            </a:p>
            <a:p>
              <a:pPr marL="342900" indent="-342900"/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к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вёр - к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врик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4884042" y="3141663"/>
              <a:ext cx="4616450" cy="976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2. Маленький – большой</a:t>
              </a:r>
            </a:p>
            <a:p>
              <a:r>
                <a:rPr lang="ru-RU" sz="2600" b="1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пл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щадка - пл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щадь</a:t>
              </a:r>
              <a:r>
                <a:rPr lang="ru-RU" sz="30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2" name="Text Box 31"/>
            <p:cNvSpPr txBox="1">
              <a:spLocks noChangeArrowheads="1"/>
            </p:cNvSpPr>
            <p:nvPr/>
          </p:nvSpPr>
          <p:spPr bwMode="auto">
            <a:xfrm>
              <a:off x="4913188" y="3984625"/>
              <a:ext cx="3147144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3. Назови ласково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з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и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ма - з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и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мушка</a:t>
              </a:r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3" name="Text Box 32"/>
            <p:cNvSpPr txBox="1">
              <a:spLocks noChangeArrowheads="1"/>
            </p:cNvSpPr>
            <p:nvPr/>
          </p:nvSpPr>
          <p:spPr bwMode="auto">
            <a:xfrm>
              <a:off x="4930506" y="4848225"/>
              <a:ext cx="3489866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4. Какой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 – Что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з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лёный - з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лень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sp>
          <p:nvSpPr>
            <p:cNvPr id="24" name="Text Box 33"/>
            <p:cNvSpPr txBox="1">
              <a:spLocks noChangeArrowheads="1"/>
            </p:cNvSpPr>
            <p:nvPr/>
          </p:nvSpPr>
          <p:spPr bwMode="auto">
            <a:xfrm>
              <a:off x="4986227" y="5711825"/>
              <a:ext cx="3506153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5. Что делал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 – Что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800" b="1" dirty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пл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я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сал - пл</a:t>
              </a:r>
              <a:r>
                <a:rPr lang="ru-RU" sz="2800" b="1" i="1" dirty="0">
                  <a:solidFill>
                    <a:srgbClr val="FA040A"/>
                  </a:solidFill>
                  <a:latin typeface="Times New Roman" pitchFamily="18" charset="0"/>
                  <a:cs typeface="Times New Roman" pitchFamily="18" charset="0"/>
                </a:rPr>
                <a:t>я</a:t>
              </a:r>
              <a:r>
                <a:rPr lang="ru-RU" sz="2800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ска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Line 34"/>
          <p:cNvSpPr>
            <a:spLocks noChangeShapeType="1"/>
          </p:cNvSpPr>
          <p:nvPr/>
        </p:nvSpPr>
        <p:spPr bwMode="auto">
          <a:xfrm flipH="1">
            <a:off x="2500313" y="2857500"/>
            <a:ext cx="71437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Список использованных источников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429000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www.7gy.ru/component/tags/tag/russkij-yazyk-nachalnoj-shkoly.html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425479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multiurok.ru/files/urok-po-russkomu-iazyku-3-klass-urok-putieshiestvi.html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786058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www.metod-kopilka.ru/otkritiy-urok-po-russkomu-yaziku-na-temu-pravopisanie-bezudarnih-glasnih-v-korne-slova-61507.html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214422"/>
            <a:ext cx="6500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helytdf.blogspot.com.by/p/blog-page_51.html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648414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6"/>
              </a:rPr>
              <a:t>http://</a:t>
            </a:r>
            <a:r>
              <a:rPr lang="de-DE" dirty="0" smtClean="0">
                <a:hlinkClick r:id="rId6"/>
              </a:rPr>
              <a:t>mirror.vsibiri.info/interneturok.ru/ru/school/russian/ege/podgotovka-k-ege/a14-pravopisanie-glasnyh-v-korne-slova-seconds=0.htm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295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Список использованных источников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</cp:lastModifiedBy>
  <cp:revision>13</cp:revision>
  <dcterms:created xsi:type="dcterms:W3CDTF">2017-11-17T20:19:36Z</dcterms:created>
  <dcterms:modified xsi:type="dcterms:W3CDTF">2018-03-14T17:07:07Z</dcterms:modified>
</cp:coreProperties>
</file>